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7" r:id="rId4"/>
  </p:sldMasterIdLst>
  <p:notesMasterIdLst>
    <p:notesMasterId r:id="rId28"/>
  </p:notesMasterIdLst>
  <p:handoutMasterIdLst>
    <p:handoutMasterId r:id="rId29"/>
  </p:handoutMasterIdLst>
  <p:sldIdLst>
    <p:sldId id="289" r:id="rId5"/>
    <p:sldId id="288" r:id="rId6"/>
    <p:sldId id="411" r:id="rId7"/>
    <p:sldId id="413" r:id="rId8"/>
    <p:sldId id="440" r:id="rId9"/>
    <p:sldId id="425" r:id="rId10"/>
    <p:sldId id="427" r:id="rId11"/>
    <p:sldId id="298" r:id="rId12"/>
    <p:sldId id="420" r:id="rId13"/>
    <p:sldId id="301" r:id="rId14"/>
    <p:sldId id="276" r:id="rId15"/>
    <p:sldId id="430" r:id="rId16"/>
    <p:sldId id="422" r:id="rId17"/>
    <p:sldId id="391" r:id="rId18"/>
    <p:sldId id="432" r:id="rId19"/>
    <p:sldId id="433" r:id="rId20"/>
    <p:sldId id="434" r:id="rId21"/>
    <p:sldId id="435" r:id="rId22"/>
    <p:sldId id="436" r:id="rId23"/>
    <p:sldId id="437" r:id="rId24"/>
    <p:sldId id="438" r:id="rId25"/>
    <p:sldId id="439" r:id="rId26"/>
    <p:sldId id="26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856B34-EBA2-4757-B39E-0C56D616E5B3}" v="24" dt="2024-04-13T18:20:42.422"/>
  </p1510:revLst>
</p1510:revInfo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33" autoAdjust="0"/>
    <p:restoredTop sz="94694" autoAdjust="0"/>
  </p:normalViewPr>
  <p:slideViewPr>
    <p:cSldViewPr snapToGrid="0">
      <p:cViewPr varScale="1">
        <p:scale>
          <a:sx n="82" d="100"/>
          <a:sy n="82" d="100"/>
        </p:scale>
        <p:origin x="715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20" y="-15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16356-3B28-4AAF-8099-7941810E2475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5DA344-5FA2-43F7-9D95-CA56C82B0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6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444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63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15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634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642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591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604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45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118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232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276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EE76-5DF3-49B1-A2E1-638E7C39A0A5}" type="datetime8">
              <a:rPr lang="en-US" smtClean="0"/>
              <a:t>4/21/2024 2:58 PM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65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CB40A-013E-4BF0-AFC9-0317B5D7E9F3}" type="datetime8">
              <a:rPr lang="en-US" smtClean="0"/>
              <a:t>4/21/2024 2:58 PM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95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181E6-8A54-418B-AEA8-C4B5F7CB1B54}" type="datetime8">
              <a:rPr lang="en-US" smtClean="0"/>
              <a:t>4/21/2024 2:58 PM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21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AAEB19-4B49-2801-9B15-7682CDF04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23C3EC-28B3-4644-8BE5-3288734B4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57468" y="486137"/>
            <a:ext cx="5427584" cy="3599727"/>
          </a:xfrm>
        </p:spPr>
        <p:txBody>
          <a:bodyPr anchor="b" anchorCtr="0">
            <a:noAutofit/>
          </a:bodyPr>
          <a:lstStyle>
            <a:lvl1pPr algn="l">
              <a:defRPr sz="44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64FCBF4-90E6-FFAA-143D-3A01CE5256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24774" y="-6713"/>
            <a:ext cx="6578801" cy="6894576"/>
          </a:xfrm>
          <a:custGeom>
            <a:avLst/>
            <a:gdLst>
              <a:gd name="connsiteX0" fmla="*/ 0 w 6613525"/>
              <a:gd name="connsiteY0" fmla="*/ 0 h 6858000"/>
              <a:gd name="connsiteX1" fmla="*/ 6613525 w 6613525"/>
              <a:gd name="connsiteY1" fmla="*/ 0 h 6858000"/>
              <a:gd name="connsiteX2" fmla="*/ 6613525 w 6613525"/>
              <a:gd name="connsiteY2" fmla="*/ 6858000 h 6858000"/>
              <a:gd name="connsiteX3" fmla="*/ 0 w 6613525"/>
              <a:gd name="connsiteY3" fmla="*/ 6858000 h 6858000"/>
              <a:gd name="connsiteX4" fmla="*/ 0 w 6613525"/>
              <a:gd name="connsiteY4" fmla="*/ 0 h 6858000"/>
              <a:gd name="connsiteX0" fmla="*/ 1875099 w 6613525"/>
              <a:gd name="connsiteY0" fmla="*/ 0 h 6858000"/>
              <a:gd name="connsiteX1" fmla="*/ 6613525 w 6613525"/>
              <a:gd name="connsiteY1" fmla="*/ 0 h 6858000"/>
              <a:gd name="connsiteX2" fmla="*/ 6613525 w 6613525"/>
              <a:gd name="connsiteY2" fmla="*/ 6858000 h 6858000"/>
              <a:gd name="connsiteX3" fmla="*/ 0 w 6613525"/>
              <a:gd name="connsiteY3" fmla="*/ 6858000 h 6858000"/>
              <a:gd name="connsiteX4" fmla="*/ 1875099 w 6613525"/>
              <a:gd name="connsiteY4" fmla="*/ 0 h 6858000"/>
              <a:gd name="connsiteX0" fmla="*/ 1840375 w 6578801"/>
              <a:gd name="connsiteY0" fmla="*/ 0 h 6869575"/>
              <a:gd name="connsiteX1" fmla="*/ 6578801 w 6578801"/>
              <a:gd name="connsiteY1" fmla="*/ 0 h 6869575"/>
              <a:gd name="connsiteX2" fmla="*/ 6578801 w 6578801"/>
              <a:gd name="connsiteY2" fmla="*/ 6858000 h 6869575"/>
              <a:gd name="connsiteX3" fmla="*/ 0 w 6578801"/>
              <a:gd name="connsiteY3" fmla="*/ 6869575 h 6869575"/>
              <a:gd name="connsiteX4" fmla="*/ 1840375 w 6578801"/>
              <a:gd name="connsiteY4" fmla="*/ 0 h 686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8801" h="6869575">
                <a:moveTo>
                  <a:pt x="1840375" y="0"/>
                </a:moveTo>
                <a:lnTo>
                  <a:pt x="6578801" y="0"/>
                </a:lnTo>
                <a:lnTo>
                  <a:pt x="6578801" y="6858000"/>
                </a:lnTo>
                <a:lnTo>
                  <a:pt x="0" y="6869575"/>
                </a:lnTo>
                <a:lnTo>
                  <a:pt x="1840375" y="0"/>
                </a:lnTo>
                <a:close/>
              </a:path>
            </a:pathLst>
          </a:custGeom>
        </p:spPr>
        <p:txBody>
          <a:bodyPr tIns="274320" rIns="274320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401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E1BBEEFE-AE8A-8083-54B6-DBE9BC0E9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2863" y="0"/>
            <a:ext cx="4658392" cy="6858000"/>
          </a:xfrm>
          <a:custGeom>
            <a:avLst/>
            <a:gdLst>
              <a:gd name="connsiteX0" fmla="*/ 0 w 4658392"/>
              <a:gd name="connsiteY0" fmla="*/ 0 h 6858000"/>
              <a:gd name="connsiteX1" fmla="*/ 4658392 w 4658392"/>
              <a:gd name="connsiteY1" fmla="*/ 0 h 6858000"/>
              <a:gd name="connsiteX2" fmla="*/ 2820797 w 4658392"/>
              <a:gd name="connsiteY2" fmla="*/ 6858000 h 6858000"/>
              <a:gd name="connsiteX3" fmla="*/ 0 w 4658392"/>
              <a:gd name="connsiteY3" fmla="*/ 6858000 h 6858000"/>
              <a:gd name="connsiteX4" fmla="*/ 0 w 465839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58392" h="6858000">
                <a:moveTo>
                  <a:pt x="0" y="0"/>
                </a:moveTo>
                <a:lnTo>
                  <a:pt x="4658392" y="0"/>
                </a:lnTo>
                <a:lnTo>
                  <a:pt x="2820797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64FF31D-04D7-B1F4-53B1-AA4170602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F040EF-92FF-AEA1-BBA6-A4B739E11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A59A84-C321-FDF9-555F-1FB322EBB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9286"/>
            <a:ext cx="3200400" cy="5617193"/>
          </a:xfrm>
        </p:spPr>
        <p:txBody>
          <a:bodyPr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23412" y="509286"/>
            <a:ext cx="4328932" cy="5617194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60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40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20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60CD5A6-A0E4-A658-65B1-0D6C053316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48813" y="-22860"/>
            <a:ext cx="2651760" cy="6903720"/>
          </a:xfrm>
        </p:spPr>
        <p:txBody>
          <a:bodyPr lIns="182880" tIns="274320" rIns="18288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18FAE-71C4-4AC3-A8EE-009F04D55A60}" type="datetime8">
              <a:rPr lang="en-US" smtClean="0"/>
              <a:t>4/21/2024 2:58 PM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056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6EC6AF9-CC07-5258-9160-8C6391530C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BC6DCCE-3025-75FB-9405-8D51DCD63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16CCC3-736F-49AC-F079-9A090DAA8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3BF578A-ADDB-6713-E5AD-0FF27EDC2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743671"/>
            <a:ext cx="9144000" cy="3361254"/>
          </a:xfrm>
        </p:spPr>
        <p:txBody>
          <a:bodyPr anchor="b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7620" y="4766434"/>
            <a:ext cx="12207240" cy="2121408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5285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843C0D-8C0B-0B3C-7014-7B7217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7B715CF-E60F-DDAE-369E-BCC2CE4FF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BD8F5F-4228-6BB9-5EA6-553590898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721F95-97C0-7151-B9F6-C088CEA1A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78AD50A-9C6A-454B-0CAD-EAB5184401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10" y="0"/>
            <a:ext cx="7816995" cy="6858000"/>
          </a:xfrm>
          <a:custGeom>
            <a:avLst/>
            <a:gdLst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0 w 7813675"/>
              <a:gd name="connsiteY3" fmla="*/ 6903720 h 6903720"/>
              <a:gd name="connsiteX4" fmla="*/ 0 w 7813675"/>
              <a:gd name="connsiteY4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798854 w 7813675"/>
              <a:gd name="connsiteY3" fmla="*/ 686716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7803"/>
              <a:gd name="connsiteX1" fmla="*/ 7813675 w 7813675"/>
              <a:gd name="connsiteY1" fmla="*/ 0 h 6907803"/>
              <a:gd name="connsiteX2" fmla="*/ 7813675 w 7813675"/>
              <a:gd name="connsiteY2" fmla="*/ 6903720 h 6907803"/>
              <a:gd name="connsiteX3" fmla="*/ 809014 w 7813675"/>
              <a:gd name="connsiteY3" fmla="*/ 6907803 h 6907803"/>
              <a:gd name="connsiteX4" fmla="*/ 0 w 7813675"/>
              <a:gd name="connsiteY4" fmla="*/ 6903720 h 6907803"/>
              <a:gd name="connsiteX5" fmla="*/ 0 w 7813675"/>
              <a:gd name="connsiteY5" fmla="*/ 0 h 6907803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8748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8748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9891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740434 w 7813675"/>
              <a:gd name="connsiteY3" fmla="*/ 689891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7385"/>
              <a:gd name="connsiteX1" fmla="*/ 7813675 w 7813675"/>
              <a:gd name="connsiteY1" fmla="*/ 0 h 6907385"/>
              <a:gd name="connsiteX2" fmla="*/ 7813675 w 7813675"/>
              <a:gd name="connsiteY2" fmla="*/ 6903720 h 6907385"/>
              <a:gd name="connsiteX3" fmla="*/ 6359380 w 7813675"/>
              <a:gd name="connsiteY3" fmla="*/ 6907385 h 6907385"/>
              <a:gd name="connsiteX4" fmla="*/ 740434 w 7813675"/>
              <a:gd name="connsiteY4" fmla="*/ 6898913 h 6907385"/>
              <a:gd name="connsiteX5" fmla="*/ 0 w 7813675"/>
              <a:gd name="connsiteY5" fmla="*/ 6903720 h 6907385"/>
              <a:gd name="connsiteX6" fmla="*/ 0 w 7813675"/>
              <a:gd name="connsiteY6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3320 w 7816995"/>
              <a:gd name="connsiteY5" fmla="*/ 690372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2899555 w 7816995"/>
              <a:gd name="connsiteY2" fmla="*/ 464820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16995" h="6907385">
                <a:moveTo>
                  <a:pt x="3320" y="0"/>
                </a:moveTo>
                <a:lnTo>
                  <a:pt x="7816995" y="0"/>
                </a:lnTo>
                <a:lnTo>
                  <a:pt x="2899555" y="4648200"/>
                </a:lnTo>
                <a:lnTo>
                  <a:pt x="6362700" y="6907385"/>
                </a:lnTo>
                <a:lnTo>
                  <a:pt x="743754" y="6898913"/>
                </a:lnTo>
                <a:lnTo>
                  <a:pt x="2876060" y="4644390"/>
                </a:lnTo>
                <a:cubicBezTo>
                  <a:pt x="1610033" y="3689302"/>
                  <a:pt x="1117437" y="3324763"/>
                  <a:pt x="0" y="2510645"/>
                </a:cubicBezTo>
                <a:cubicBezTo>
                  <a:pt x="1107" y="1673763"/>
                  <a:pt x="2213" y="836882"/>
                  <a:pt x="3320" y="0"/>
                </a:cubicBezTo>
                <a:close/>
              </a:path>
            </a:pathLst>
          </a:custGeom>
          <a:solidFill>
            <a:schemeClr val="tx2"/>
          </a:solidFill>
          <a:ln w="22225">
            <a:noFill/>
          </a:ln>
        </p:spPr>
        <p:txBody>
          <a:bodyPr lIns="274320" tIns="274320"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992" y="731562"/>
            <a:ext cx="4902843" cy="3526778"/>
          </a:xfrm>
          <a:noFill/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80992" y="4373217"/>
            <a:ext cx="4902843" cy="1753221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>
              <a:spcBef>
                <a:spcPts val="1000"/>
              </a:spcBef>
              <a:defRPr sz="1600">
                <a:solidFill>
                  <a:schemeClr val="tx1"/>
                </a:solidFill>
              </a:defRPr>
            </a:lvl2pPr>
            <a:lvl3pPr>
              <a:spcBef>
                <a:spcPts val="1000"/>
              </a:spcBef>
              <a:defRPr sz="1400">
                <a:solidFill>
                  <a:schemeClr val="tx1"/>
                </a:solidFill>
              </a:defRPr>
            </a:lvl3pPr>
            <a:lvl4pPr>
              <a:spcBef>
                <a:spcPts val="1000"/>
              </a:spcBef>
              <a:defRPr sz="1200">
                <a:solidFill>
                  <a:schemeClr val="tx1"/>
                </a:solidFill>
              </a:defRPr>
            </a:lvl4pPr>
            <a:lvl5pPr>
              <a:spcBef>
                <a:spcPts val="100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53962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n-U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5DEA245-F1BC-437D-8AEC-F230829FBA0E}" type="datetime8">
              <a:rPr lang="en-US" smtClean="0">
                <a:latin typeface="+mn-lt"/>
              </a:rPr>
              <a:t>4/21/2024 2:58 PM</a:t>
            </a:fld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17902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ontent and 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457200" indent="0">
              <a:spcBef>
                <a:spcPts val="1800"/>
              </a:spcBef>
              <a:buNone/>
              <a:defRPr sz="2000"/>
            </a:lvl2pPr>
            <a:lvl3pPr marL="914400" indent="0">
              <a:spcBef>
                <a:spcPts val="1800"/>
              </a:spcBef>
              <a:buNone/>
              <a:defRPr sz="2000"/>
            </a:lvl3pPr>
            <a:lvl4pPr marL="1371600" indent="0">
              <a:spcBef>
                <a:spcPts val="1800"/>
              </a:spcBef>
              <a:buNone/>
              <a:defRPr sz="2000"/>
            </a:lvl4pPr>
            <a:lvl5pPr marL="1828800" indent="0">
              <a:spcBef>
                <a:spcPts val="1800"/>
              </a:spcBef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2B6F6B0-D393-48FB-BBD8-FB9D5F1A4E1A}" type="datetime8">
              <a:rPr lang="en-US" smtClean="0">
                <a:latin typeface="+mn-lt"/>
              </a:rPr>
              <a:t>4/21/2024 2:58 PM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35457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2163D65-D22D-4833-8A93-BF3D68E97A80}" type="datetime8">
              <a:rPr lang="en-US" smtClean="0">
                <a:latin typeface="+mn-lt"/>
              </a:rPr>
              <a:t>4/21/2024 2:58 PM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22987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78B3E-1F85-4066-8517-6B1A2925E159}" type="datetime8">
              <a:rPr lang="en-US" smtClean="0"/>
              <a:t>4/21/2024 2:58 PM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895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144F8-7330-4A09-A007-D2797B19E1AB}" type="datetime8">
              <a:rPr lang="en-US" smtClean="0"/>
              <a:t>4/21/2024 2:58 PM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38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EE2E2-3FD0-4C77-AF13-83248C778718}" type="datetime8">
              <a:rPr lang="en-US" smtClean="0"/>
              <a:t>4/21/2024 2:58 PM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21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4CC48-A555-417A-AC3F-676FB0B7B4F7}" type="datetime8">
              <a:rPr lang="en-US" smtClean="0"/>
              <a:t>4/21/2024 2:58 PM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0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99E41-2DFD-41CB-AA41-96827AC2A13D}" type="datetime8">
              <a:rPr lang="en-US" smtClean="0"/>
              <a:t>4/21/2024 2:58 PM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26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D4F55-1596-4F60-BB05-09BBA0181725}" type="datetime8">
              <a:rPr lang="en-US" smtClean="0"/>
              <a:t>4/21/2024 2:58 PM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31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783FE-990C-4528-B63B-2E7AA1839D7B}" type="datetime8">
              <a:rPr lang="en-US" smtClean="0"/>
              <a:t>4/21/2024 2:58 PM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8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6322D-80EE-474B-AEC4-461F5C4CADBF}" type="datetime8">
              <a:rPr lang="en-US" smtClean="0"/>
              <a:t>4/21/2024 2:58 PM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63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9F66130-4175-4F65-ADBD-7A1705ED8D03}" type="datetime8">
              <a:rPr lang="en-US" smtClean="0"/>
              <a:t>4/21/2024 2:58 PM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65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91" r:id="rId15"/>
    <p:sldLayoutId id="2147483692" r:id="rId16"/>
    <p:sldLayoutId id="2147483693" r:id="rId17"/>
    <p:sldLayoutId id="2147483694" r:id="rId18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336">
          <p15:clr>
            <a:srgbClr val="F26B43"/>
          </p15:clr>
        </p15:guide>
        <p15:guide id="4" orient="horz" pos="3984">
          <p15:clr>
            <a:srgbClr val="F26B43"/>
          </p15:clr>
        </p15:guide>
        <p15:guide id="5" pos="336">
          <p15:clr>
            <a:srgbClr val="F26B43"/>
          </p15:clr>
        </p15:guide>
        <p15:guide id="6" pos="7344">
          <p15:clr>
            <a:srgbClr val="F26B43"/>
          </p15:clr>
        </p15:guide>
        <p15:guide id="7" pos="720">
          <p15:clr>
            <a:srgbClr val="F26B43"/>
          </p15:clr>
        </p15:guide>
        <p15:guide id="8" pos="69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hyperlink" Target="mailto:conoh1@my.westga.edu" TargetMode="External"/><Relationship Id="rId5" Type="http://schemas.openxmlformats.org/officeDocument/2006/relationships/hyperlink" Target="mailto:em00052@my.westga.edu" TargetMode="External"/><Relationship Id="rId4" Type="http://schemas.openxmlformats.org/officeDocument/2006/relationships/hyperlink" Target="mailto:aomogbe1@my.westga.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FEC93CF-2672-7D78-F278-58C5E012E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2536" y="2297008"/>
            <a:ext cx="5427584" cy="3599727"/>
          </a:xfrm>
        </p:spPr>
        <p:txBody>
          <a:bodyPr/>
          <a:lstStyle/>
          <a:p>
            <a:pPr algn="ctr"/>
            <a:r>
              <a:rPr lang="en-US" sz="2400" b="1" i="0" dirty="0">
                <a:latin typeface="Arial" panose="020B0604020202020204" pitchFamily="34" charset="0"/>
                <a:cs typeface="Arial" panose="020B0604020202020204" pitchFamily="34" charset="0"/>
              </a:rPr>
              <a:t>Exploring the Relationship Between Salary and Years of Experience Through Linear Regression Analysis</a:t>
            </a:r>
            <a:br>
              <a:rPr lang="en-US" sz="2400" b="1" i="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1" i="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1" i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BY</a:t>
            </a:r>
            <a:br>
              <a:rPr lang="en-US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               ANGELA OMOGBEME </a:t>
            </a:r>
            <a:br>
              <a:rPr lang="en-US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              ESTHER MAKANDAH</a:t>
            </a:r>
            <a:br>
              <a:rPr lang="en-US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       CHIDERA ONOH </a:t>
            </a:r>
            <a:br>
              <a:rPr lang="en-US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br>
              <a:rPr lang="en-US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1" i="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1" i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b="1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Low angle view of tall buildings&#10;&#10;Description automatically generated">
            <a:extLst>
              <a:ext uri="{FF2B5EF4-FFF2-40B4-BE49-F238E27FC236}">
                <a16:creationId xmlns:a16="http://schemas.microsoft.com/office/drawing/2014/main" id="{6D84B10E-0723-D99C-3D01-47D71AE9F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740" y="0"/>
            <a:ext cx="5522259" cy="6858000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9EDE0C6-99D8-1D1F-4EFB-63F958C9A4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36660" y="71718"/>
            <a:ext cx="6430304" cy="6894576"/>
          </a:xfrm>
        </p:spPr>
        <p:txBody>
          <a:bodyPr/>
          <a:lstStyle/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78994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73F39-37BC-9400-FD5C-8D58886A2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6" y="666308"/>
            <a:ext cx="3932237" cy="1210786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br>
              <a:rPr lang="en-US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56872D-828F-FDC1-AFD4-BD6042D02E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71886" y="58031"/>
            <a:ext cx="6405223" cy="6799969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sz="2400" b="1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ANALYSIS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sz="2400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Out of the 40 employees in the dataset,25% have an experience level equal to or less than 3.2 years, and their salaries are at or below $56,878.25. </a:t>
            </a:r>
          </a:p>
          <a:p>
            <a:r>
              <a:rPr lang="en-US" sz="2400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75% of employees in the dataset have an experience level equal to or less than 6.8 years, and their salaries are at or below $95,023.25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b="1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Range:</a:t>
            </a:r>
            <a:endParaRPr lang="en-US" sz="2400" b="0" i="0" dirty="0">
              <a:solidFill>
                <a:srgbClr val="0D0D0D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least paid employee's minimum experience years is 1.10 years with </a:t>
            </a:r>
            <a:r>
              <a:rPr lang="en-US" sz="2400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 minimum salary of  $37,731.00, and the maximum is $122,391.00 with 10.5 years experience, reflecting a wide range of compensation levels across individuals in our dataset</a:t>
            </a:r>
          </a:p>
          <a:p>
            <a:endParaRPr lang="en-US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268163-A18F-B115-787B-88E71CBF70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4891" y="987425"/>
            <a:ext cx="5156995" cy="5549459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Display summary statistics for numerical variables</a:t>
            </a:r>
            <a:br>
              <a:rPr lang="en-US" sz="2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TISTICS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52ED9A7-F0FF-29FD-4DB3-C48BAAAB1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384372"/>
              </p:ext>
            </p:extLst>
          </p:nvPr>
        </p:nvGraphicFramePr>
        <p:xfrm>
          <a:off x="168512" y="1930400"/>
          <a:ext cx="5128410" cy="4735920"/>
        </p:xfrm>
        <a:graphic>
          <a:graphicData uri="http://schemas.openxmlformats.org/drawingml/2006/table">
            <a:tbl>
              <a:tblPr/>
              <a:tblGrid>
                <a:gridCol w="1709470">
                  <a:extLst>
                    <a:ext uri="{9D8B030D-6E8A-4147-A177-3AD203B41FA5}">
                      <a16:colId xmlns:a16="http://schemas.microsoft.com/office/drawing/2014/main" val="3411729549"/>
                    </a:ext>
                  </a:extLst>
                </a:gridCol>
                <a:gridCol w="1709470">
                  <a:extLst>
                    <a:ext uri="{9D8B030D-6E8A-4147-A177-3AD203B41FA5}">
                      <a16:colId xmlns:a16="http://schemas.microsoft.com/office/drawing/2014/main" val="3822329405"/>
                    </a:ext>
                  </a:extLst>
                </a:gridCol>
                <a:gridCol w="1709470">
                  <a:extLst>
                    <a:ext uri="{9D8B030D-6E8A-4147-A177-3AD203B41FA5}">
                      <a16:colId xmlns:a16="http://schemas.microsoft.com/office/drawing/2014/main" val="1297462933"/>
                    </a:ext>
                  </a:extLst>
                </a:gridCol>
              </a:tblGrid>
              <a:tr h="784965">
                <a:tc>
                  <a:txBody>
                    <a:bodyPr/>
                    <a:lstStyle/>
                    <a:p>
                      <a:pPr algn="r"/>
                      <a:endParaRPr lang="en-US" sz="18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Experience Years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Salary</a:t>
                      </a:r>
                    </a:p>
                  </a:txBody>
                  <a:tcPr anchor="ctr">
                    <a:lnL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64174722"/>
                  </a:ext>
                </a:extLst>
              </a:tr>
              <a:tr h="477690">
                <a:tc>
                  <a:txBody>
                    <a:bodyPr/>
                    <a:lstStyle/>
                    <a:p>
                      <a:pPr fontAlgn="ctr"/>
                      <a:r>
                        <a:rPr lang="en-US" sz="18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40.00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40.00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358788"/>
                  </a:ext>
                </a:extLst>
              </a:tr>
              <a:tr h="477690">
                <a:tc>
                  <a:txBody>
                    <a:bodyPr/>
                    <a:lstStyle/>
                    <a:p>
                      <a:pPr fontAlgn="ctr"/>
                      <a:r>
                        <a:rPr lang="en-US" sz="18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74743.60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8835657"/>
                  </a:ext>
                </a:extLst>
              </a:tr>
              <a:tr h="477690">
                <a:tc>
                  <a:txBody>
                    <a:bodyPr/>
                    <a:lstStyle/>
                    <a:p>
                      <a:pPr fontAlgn="ctr"/>
                      <a:r>
                        <a:rPr lang="en-US" sz="18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2.65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25947.15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0628107"/>
                  </a:ext>
                </a:extLst>
              </a:tr>
              <a:tr h="477690">
                <a:tc>
                  <a:txBody>
                    <a:bodyPr/>
                    <a:lstStyle/>
                    <a:p>
                      <a:pPr fontAlgn="ctr"/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37731.00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7445966"/>
                  </a:ext>
                </a:extLst>
              </a:tr>
              <a:tr h="477690">
                <a:tc>
                  <a:txBody>
                    <a:bodyPr/>
                    <a:lstStyle/>
                    <a:p>
                      <a:pPr fontAlgn="ctr"/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56878.20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848258"/>
                  </a:ext>
                </a:extLst>
              </a:tr>
              <a:tr h="477690">
                <a:tc>
                  <a:txBody>
                    <a:bodyPr/>
                    <a:lstStyle/>
                    <a:p>
                      <a:pPr fontAlgn="ctr"/>
                      <a:r>
                        <a:rPr lang="en-US" sz="18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4.60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64472.50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682641"/>
                  </a:ext>
                </a:extLst>
              </a:tr>
              <a:tr h="477690">
                <a:tc>
                  <a:txBody>
                    <a:bodyPr/>
                    <a:lstStyle/>
                    <a:p>
                      <a:pPr fontAlgn="ctr"/>
                      <a:r>
                        <a:rPr lang="en-US" sz="18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95023.20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6660468"/>
                  </a:ext>
                </a:extLst>
              </a:tr>
              <a:tr h="477690">
                <a:tc>
                  <a:txBody>
                    <a:bodyPr/>
                    <a:lstStyle/>
                    <a:p>
                      <a:pPr fontAlgn="ctr"/>
                      <a:r>
                        <a:rPr lang="en-US" sz="18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10.50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122391.00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016626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8B766B-8B9F-1CB2-37EF-A379B86F7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4455489" y="6320106"/>
            <a:ext cx="7421620" cy="512428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A1EE575-0A7C-B15C-CE23-01B7006CBD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36821" y="6354321"/>
            <a:ext cx="4193908" cy="365125"/>
          </a:xfrm>
        </p:spPr>
        <p:txBody>
          <a:bodyPr>
            <a:noAutofit/>
          </a:bodyPr>
          <a:lstStyle/>
          <a:p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513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048565" cy="1277957"/>
          </a:xfrm>
          <a:noFill/>
        </p:spPr>
        <p:txBody>
          <a:bodyPr anchor="b"/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FINDINGS FROM THE MODEL PERFORMANCE EVALUATION AFTER TRAINING AND TESTING</a:t>
            </a:r>
            <a:endParaRPr lang="en-US" sz="3200" dirty="0"/>
          </a:p>
        </p:txBody>
      </p:sp>
      <p:pic>
        <p:nvPicPr>
          <p:cNvPr id="17" name="Picture Placeholder 16" descr="A city with tall buildings">
            <a:extLst>
              <a:ext uri="{FF2B5EF4-FFF2-40B4-BE49-F238E27FC236}">
                <a16:creationId xmlns:a16="http://schemas.microsoft.com/office/drawing/2014/main" id="{4D6EE8D1-247A-B95F-BD1A-A2D76964CF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/>
        </p:blipFill>
        <p:spPr>
          <a:xfrm>
            <a:off x="0" y="1277957"/>
            <a:ext cx="12207240" cy="3966072"/>
          </a:xfrm>
        </p:spPr>
      </p:pic>
    </p:spTree>
    <p:extLst>
      <p:ext uri="{BB962C8B-B14F-4D97-AF65-F5344CB8AC3E}">
        <p14:creationId xmlns:p14="http://schemas.microsoft.com/office/powerpoint/2010/main" val="821088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6A9A9A7-F1D2-237D-AC72-E21A286F0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PERFORMANCE METRICS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14AAA-1F04-769D-E7F0-4F68C8EB928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8" name="Table Placeholder 2">
            <a:extLst>
              <a:ext uri="{FF2B5EF4-FFF2-40B4-BE49-F238E27FC236}">
                <a16:creationId xmlns:a16="http://schemas.microsoft.com/office/drawing/2014/main" id="{C60AA2D2-28D7-69D7-F6C5-B31DAD3332C1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049235108"/>
              </p:ext>
            </p:extLst>
          </p:nvPr>
        </p:nvGraphicFramePr>
        <p:xfrm>
          <a:off x="0" y="107576"/>
          <a:ext cx="12191999" cy="6696636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2991895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2962338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3171066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3066700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159515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Mean Absolute Error (MAE)</a:t>
                      </a:r>
                      <a:endParaRPr 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R-squared</a:t>
                      </a:r>
                      <a:endParaRPr 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Mean Squared Error</a:t>
                      </a:r>
                    </a:p>
                    <a:p>
                      <a:pPr algn="ctr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(MSE)</a:t>
                      </a:r>
                      <a:endParaRPr 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="1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Root Mean Squared Error</a:t>
                      </a:r>
                    </a:p>
                    <a:p>
                      <a:pPr algn="ctr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(RMSE)</a:t>
                      </a:r>
                      <a:endParaRPr 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968423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Accuracy measurement of the model</a:t>
                      </a:r>
                      <a:endParaRPr lang="en-US" sz="18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Coefficient of determination</a:t>
                      </a:r>
                      <a:endParaRPr lang="en-US" sz="18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Metrics for accuracy measurement</a:t>
                      </a:r>
                      <a:endParaRPr lang="en-US" sz="18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7094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4539.73</a:t>
                      </a:r>
                      <a:endParaRPr lang="en-US" sz="18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en-US" sz="18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0.83</a:t>
                      </a:r>
                      <a:endParaRPr lang="en-US" sz="18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31765611.21</a:t>
                      </a:r>
                      <a:endParaRPr lang="en-US" sz="18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5636.1</a:t>
                      </a:r>
                      <a:endParaRPr lang="en-US" sz="18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709466">
                <a:tc>
                  <a:txBody>
                    <a:bodyPr/>
                    <a:lstStyle/>
                    <a:p>
                      <a:pPr algn="ctr"/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MAE = (1/n) * Σ|yi – xi|</a:t>
                      </a:r>
                      <a:endParaRPr lang="en-US" sz="18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2=1−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SST/SSE​</a:t>
                      </a:r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lang="en-US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MSE = (1/n) * Σ i( xi- yi ²</a:t>
                      </a:r>
                      <a:endParaRPr lang="en-US" sz="18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l"/>
                      <a:endParaRPr lang="en-US" sz="18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800" b="1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RMSE </a:t>
                      </a:r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= √[ Σ(P</a:t>
                      </a:r>
                      <a:r>
                        <a:rPr lang="pt-BR" sz="1800" b="0" i="0" kern="1200" baseline="-250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</a:t>
                      </a:r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– O</a:t>
                      </a:r>
                      <a:r>
                        <a:rPr lang="pt-BR" sz="1800" b="0" i="0" kern="1200" baseline="-250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</a:t>
                      </a:r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lang="pt-BR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/ n ]</a:t>
                      </a:r>
                      <a:endParaRPr lang="en-US" sz="18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1840005"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absolute difference between the predicted values and the actual values in the dataset.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Proportion of the variance for a dependent variable explained by an independent variable</a:t>
                      </a:r>
                      <a:endParaRPr lang="en-US" sz="18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Average squared difference between the predicted values and the actual values in the dataset.</a:t>
                      </a:r>
                      <a:endParaRPr lang="en-US" sz="18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square root of the MSE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874118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Excellent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Too 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910B9A-0DB6-2C27-E69E-17676D657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394447" y="6398878"/>
            <a:ext cx="13249835" cy="629451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799679-4F89-50B1-2A9E-90701C85DCF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7229526" y="6531040"/>
            <a:ext cx="4193908" cy="365125"/>
          </a:xfrm>
        </p:spPr>
        <p:txBody>
          <a:bodyPr>
            <a:noAutofit/>
          </a:bodyPr>
          <a:lstStyle/>
          <a:p>
            <a:r>
              <a:rPr lang="en-US" sz="2000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9537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19" y="189572"/>
            <a:ext cx="6787747" cy="149579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EBC2C-6DD7-5003-38EB-40753046FE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8719" y="2402541"/>
            <a:ext cx="11591916" cy="3818414"/>
          </a:xfrm>
        </p:spPr>
        <p:txBody>
          <a:bodyPr tIns="457200">
            <a:noAutofit/>
          </a:bodyPr>
          <a:lstStyle/>
          <a:p>
            <a: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Segoe UI Symbol" panose="020B0502040204020203" pitchFamily="34" charset="0"/>
                <a:cs typeface="Arial" panose="020B0604020202020204" pitchFamily="34" charset="0"/>
              </a:rPr>
              <a:t>The coefficient of 9509.87 indicates that, on average, each additional year  experience is associated with an increase in salary of approximately $9509.87. </a:t>
            </a:r>
          </a:p>
          <a:p>
            <a: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Segoe UI Symbol" panose="020B0502040204020203" pitchFamily="34" charset="0"/>
                <a:cs typeface="Arial" panose="020B0604020202020204" pitchFamily="34" charset="0"/>
              </a:rPr>
              <a:t>The intercept of 26124.98 represents a constant- the base salary (or starting salary) for individuals with zero years of experience</a:t>
            </a:r>
          </a:p>
          <a:p>
            <a: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Segoe UI Symbol" panose="020B0502040204020203" pitchFamily="34" charset="0"/>
                <a:cs typeface="Arial" panose="020B0604020202020204" pitchFamily="34" charset="0"/>
              </a:rPr>
              <a:t>R squared is 0.83 which implies 83% of the variance in the dependent variable (salary) that is explained by the independent variable (experience years).</a:t>
            </a:r>
          </a:p>
          <a:p>
            <a: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Segoe UI Symbol" panose="020B0502040204020203" pitchFamily="34" charset="0"/>
                <a:cs typeface="Arial" panose="020B0604020202020204" pitchFamily="34" charset="0"/>
              </a:rPr>
              <a:t>Mean Absolute Error (MAE): The MAE which is the average absolute difference between the predicted salaries and the actual salaries in the dataset is 4539.73 </a:t>
            </a:r>
          </a:p>
          <a:p>
            <a:pPr marL="0" indent="0">
              <a:buNone/>
            </a:pPr>
            <a:endParaRPr lang="en-US" b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Segoe UI Symbol" panose="020B0502040204020203" pitchFamily="34" charset="0"/>
              <a:cs typeface="Arial" panose="020B0604020202020204" pitchFamily="34" charset="0"/>
            </a:endParaRPr>
          </a:p>
          <a:p>
            <a:endParaRPr lang="en-US" b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Segoe UI Symbol" panose="020B0502040204020203" pitchFamily="34" charset="0"/>
              <a:cs typeface="Arial" panose="020B0604020202020204" pitchFamily="34" charset="0"/>
            </a:endParaRPr>
          </a:p>
          <a:p>
            <a:endParaRPr lang="en-US" b="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Segoe UI Symbol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D3E87-88E9-6D7B-8887-F0B1FF28454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1" y="6398878"/>
            <a:ext cx="12073364" cy="365125"/>
          </a:xfrm>
        </p:spPr>
        <p:txBody>
          <a:bodyPr>
            <a:noAutofit/>
          </a:bodyPr>
          <a:lstStyle/>
          <a:p>
            <a:pPr algn="ctr"/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6583D1-7336-2DDF-D27B-26DE80377ECB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/>
          <a:p>
            <a:r>
              <a:rPr lang="en-US" sz="2000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0715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130" y="397906"/>
            <a:ext cx="10873740" cy="168020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RECOMMENDATIONS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0BD87D-F7DA-961B-4024-A354DC87D1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65577" y="1508750"/>
            <a:ext cx="10873740" cy="4332801"/>
          </a:xfrm>
        </p:spPr>
        <p:txBody>
          <a:bodyPr>
            <a:noAutofit/>
          </a:bodyPr>
          <a:lstStyle/>
          <a:p>
            <a:endParaRPr lang="en-US" sz="28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high R-squared value of 0.83 suggests that the model has a good explanatory power of the variables.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 in the model's predictive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limited sample size of 40 observations could have led to high biases and inaccuracies. Increase the observations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8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</a:t>
            </a:r>
            <a:r>
              <a:rPr lang="en-US" sz="18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</a:p>
          <a:p>
            <a:endParaRPr lang="en-US" sz="28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-1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1677D0-5FDE-3A56-407F-9BE17E473D3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>
              <a:latin typeface="+mn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477E5-1F72-BFE8-FB7A-EC8F84995C7D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EABBDA3D-6890-4DE1-BF9E-B4DF1E29F794}" type="datetime8">
              <a:rPr lang="en-US" smtClean="0">
                <a:latin typeface="+mn-lt"/>
              </a:rPr>
              <a:t>4/21/2024 2:58 PM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0312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130" y="452020"/>
            <a:ext cx="10873740" cy="168020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RECOMMENDATIONS(CONTD)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0BD87D-F7DA-961B-4024-A354DC87D1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9130" y="1832261"/>
            <a:ext cx="10873740" cy="4332801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8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Incorporating additional variables like geographical location, department/role etc. will improve the explanatory power of the predictive variables.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D0D0D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2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eteroscedasticity </a:t>
            </a:r>
            <a:r>
              <a:rPr lang="en-US" sz="2800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 be reduced.</a:t>
            </a:r>
          </a:p>
          <a:p>
            <a:pPr lvl="8">
              <a:buFont typeface="Wingdings" panose="05000000000000000000" pitchFamily="2" charset="2"/>
              <a:buChar char="§"/>
            </a:pPr>
            <a:endParaRPr lang="en-US" sz="26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8">
              <a:buFont typeface="Wingdings" panose="05000000000000000000" pitchFamily="2" charset="2"/>
              <a:buChar char="§"/>
            </a:pPr>
            <a:endParaRPr lang="en-US" sz="26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8">
              <a:buFont typeface="Wingdings" panose="05000000000000000000" pitchFamily="2" charset="2"/>
              <a:buChar char="§"/>
            </a:pPr>
            <a:endParaRPr lang="en-US" sz="26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57600" lvl="8" indent="0">
              <a:buNone/>
            </a:pPr>
            <a:r>
              <a:rPr lang="en-US" sz="28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</a:t>
            </a:r>
            <a: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-1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4C7FF3-3598-2078-047E-DD6E51D654E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>
              <a:latin typeface="+mn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A4D51D-D658-025E-503C-EBDAA15678B4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5D87FB78-A905-44CF-9D27-FFE1E60AD24E}" type="datetime8">
              <a:rPr lang="en-US" smtClean="0">
                <a:latin typeface="+mn-lt"/>
              </a:rPr>
              <a:t>4/21/2024 2:58 PM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80556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0D4BB-986E-D33C-6C55-816869D79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608" y="1006812"/>
            <a:ext cx="10597427" cy="5233482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LINES OF CODES </a:t>
            </a:r>
            <a:r>
              <a:rPr lang="en-US" sz="2400" b="1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4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THEIR FUNCTIONS</a:t>
            </a:r>
            <a:br>
              <a:rPr lang="en-US" sz="2400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MPORT LIBRARIES</a:t>
            </a:r>
            <a:b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0" dirty="0">
                <a:solidFill>
                  <a:srgbClr val="AF00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pandas </a:t>
            </a:r>
            <a:r>
              <a:rPr lang="en-US" sz="2400" b="0" dirty="0">
                <a:solidFill>
                  <a:srgbClr val="AF00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pd </a:t>
            </a:r>
            <a:r>
              <a:rPr lang="en-US" sz="2400" b="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2400" b="0" i="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data manipulation</a:t>
            </a:r>
            <a:br>
              <a:rPr lang="en-US" sz="2400" b="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0" dirty="0">
                <a:solidFill>
                  <a:srgbClr val="AF00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numpy </a:t>
            </a:r>
            <a:r>
              <a:rPr lang="en-US" sz="2400" b="0" dirty="0">
                <a:solidFill>
                  <a:srgbClr val="AF00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np </a:t>
            </a:r>
            <a:r>
              <a:rPr lang="en-US" sz="2400" b="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i="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numerical computing</a:t>
            </a:r>
            <a:b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0" dirty="0">
                <a:solidFill>
                  <a:srgbClr val="AF00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matplotlib.pyplot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plt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2400" b="0" i="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data visualization</a:t>
            </a:r>
            <a:b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0" dirty="0">
                <a:solidFill>
                  <a:srgbClr val="AF00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seaborn </a:t>
            </a:r>
            <a:r>
              <a:rPr lang="en-US" sz="2400" b="0" dirty="0">
                <a:solidFill>
                  <a:srgbClr val="AF00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sns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2400" b="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2400" b="0" i="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visualization</a:t>
            </a:r>
            <a:b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0" dirty="0">
                <a:solidFill>
                  <a:srgbClr val="AF00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sklearn.model_selection </a:t>
            </a:r>
            <a:r>
              <a:rPr lang="en-US" sz="2400" b="0" dirty="0">
                <a:solidFill>
                  <a:srgbClr val="AF00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train_test_split </a:t>
            </a:r>
            <a:r>
              <a:rPr lang="en-US" sz="2400" b="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2400" b="0" i="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split a dataset into two subsets</a:t>
            </a:r>
            <a:br>
              <a:rPr lang="en-US" sz="2400" b="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0" dirty="0">
                <a:solidFill>
                  <a:srgbClr val="AF00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pandas.core.common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random_state </a:t>
            </a:r>
            <a:r>
              <a:rPr lang="en-US" sz="2400" b="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2400" b="0" i="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generating random numbers or shuffling data</a:t>
            </a:r>
            <a:br>
              <a:rPr lang="en-US" sz="2400" b="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0" dirty="0">
                <a:solidFill>
                  <a:srgbClr val="AF00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sklearn.linear_model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import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LinearRegression </a:t>
            </a:r>
            <a:r>
              <a:rPr lang="en-US" sz="2400" b="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2400" b="0" i="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modeling the relationship between a dependent variable and one or more independent variables</a:t>
            </a:r>
            <a:br>
              <a:rPr lang="en-US" sz="2400" b="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2FCA4-07B8-86FD-9093-FAF0F7749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6240294"/>
            <a:ext cx="12073364" cy="523709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C684F7-38AD-C7BF-BB8A-C54488CCA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43925" y="5486063"/>
            <a:ext cx="4193908" cy="365125"/>
          </a:xfrm>
        </p:spPr>
        <p:txBody>
          <a:bodyPr/>
          <a:lstStyle/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0152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0D4BB-986E-D33C-6C55-816869D79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"/>
            <a:ext cx="12192000" cy="6858001"/>
          </a:xfrm>
          <a:solidFill>
            <a:schemeClr val="bg1"/>
          </a:solidFill>
        </p:spPr>
        <p:txBody>
          <a:bodyPr>
            <a:noAutofit/>
          </a:bodyPr>
          <a:lstStyle/>
          <a:p>
            <a:br>
              <a:rPr lang="en-US" sz="3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</a:br>
            <a:br>
              <a:rPr lang="en-US" sz="3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</a:br>
            <a:br>
              <a:rPr lang="en-US" sz="3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</a:br>
            <a:br>
              <a:rPr lang="en-US" sz="3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</a:br>
            <a:br>
              <a:rPr lang="en-US" sz="3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</a:br>
            <a:br>
              <a:rPr lang="en-US" sz="3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</a:br>
            <a:br>
              <a:rPr lang="en-US" sz="3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</a:br>
            <a:br>
              <a:rPr lang="en-US" sz="3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</a:br>
            <a:br>
              <a:rPr lang="en-US" sz="3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</a:br>
            <a:br>
              <a:rPr lang="en-US" sz="3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</a:br>
            <a:br>
              <a:rPr lang="en-US" sz="3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</a:br>
            <a:br>
              <a:rPr lang="en-US" sz="3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</a:br>
            <a:br>
              <a:rPr lang="en-US" sz="3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</a:br>
            <a:br>
              <a:rPr lang="en-US" sz="3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</a:br>
            <a:br>
              <a:rPr lang="en-US" sz="3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</a:br>
            <a:br>
              <a:rPr lang="en-US" sz="3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</a:br>
            <a:r>
              <a:rPr lang="en-US" sz="2400" b="0" i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#Read the file and check the first 2 rows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df=pd.read_csv(r</a:t>
            </a:r>
            <a:r>
              <a:rPr lang="en-US" sz="2400" b="0" i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'https://raw.githubusercontent.com/ybifoundation/Dataset/</a:t>
            </a:r>
            <a:br>
              <a:rPr lang="en-US" sz="2400" b="0" i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0" i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main/Salary%20Data.csv'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df.head(</a:t>
            </a:r>
            <a:r>
              <a:rPr lang="en-US" sz="2400" b="0" i="0" dirty="0">
                <a:solidFill>
                  <a:srgbClr val="1166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0" i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Display data types of each column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df.dtypes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0" i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 Display summary statistics for numerical variables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df.describe().</a:t>
            </a:r>
            <a:r>
              <a:rPr lang="en-US" sz="2400" b="0" i="0" dirty="0">
                <a:solidFill>
                  <a:srgbClr val="795E2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round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b="0" i="0" dirty="0">
                <a:solidFill>
                  <a:srgbClr val="1166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0" i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 Display the shape of the DataFrame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0" i="0" dirty="0">
                <a:solidFill>
                  <a:srgbClr val="795E2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print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(df.shape)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0" i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 Check for missing values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0" i="0" dirty="0">
                <a:solidFill>
                  <a:srgbClr val="795E2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print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df.isnull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().</a:t>
            </a:r>
            <a:r>
              <a:rPr lang="en-US" sz="2400" b="0" i="0" dirty="0">
                <a:solidFill>
                  <a:srgbClr val="795E2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sum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0" i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 Check for duplicate rows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duplicate_rows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df.duplicated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()].</a:t>
            </a:r>
            <a:r>
              <a:rPr lang="en-US" sz="2400" b="0" i="0" dirty="0">
                <a:solidFill>
                  <a:srgbClr val="795E2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sum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duplicate_rows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59FE1-DA8C-14AD-6F00-1B21ACE6D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18635" y="6398878"/>
            <a:ext cx="12192000" cy="365125"/>
          </a:xfrm>
        </p:spPr>
        <p:txBody>
          <a:bodyPr>
            <a:noAutofit/>
          </a:bodyPr>
          <a:lstStyle/>
          <a:p>
            <a:pPr algn="ctr"/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49D4A3-607F-1E9A-49A6-6F4EE9455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74279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0D4BB-986E-D33C-6C55-816869D79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17067"/>
            <a:ext cx="11743980" cy="5740933"/>
          </a:xfrm>
          <a:solidFill>
            <a:schemeClr val="bg1"/>
          </a:solidFill>
        </p:spPr>
        <p:txBody>
          <a:bodyPr>
            <a:noAutofit/>
          </a:bodyPr>
          <a:lstStyle/>
          <a:p>
            <a:br>
              <a:rPr lang="en-US" sz="16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#check column headers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df.columns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0" i="0" dirty="0">
                <a:solidFill>
                  <a:srgbClr val="AF00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scipy.stats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i="0" dirty="0">
                <a:solidFill>
                  <a:srgbClr val="AF00D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import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norm, skew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0" i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#Calculate skewness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experience_skew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skew(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2400" b="0" i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"Experience Years"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])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salary_skew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skew(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2400" b="0" i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"Salary"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])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0" i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 Plot histograms and normal distribution curves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fig, axes =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plt.subplots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b="0" i="0" dirty="0">
                <a:solidFill>
                  <a:srgbClr val="1166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0" i="0" dirty="0">
                <a:solidFill>
                  <a:srgbClr val="1166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figsize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=(</a:t>
            </a:r>
            <a:r>
              <a:rPr lang="en-US" sz="2400" b="0" i="0" dirty="0">
                <a:solidFill>
                  <a:srgbClr val="1166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0" i="0" dirty="0">
                <a:solidFill>
                  <a:srgbClr val="1166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sns.histplot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2400" b="0" i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"Experience Years"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],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kde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sz="2400" b="0" i="0" dirty="0"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color=</a:t>
            </a:r>
            <a:r>
              <a:rPr lang="en-US" sz="2400" b="0" i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en-US" sz="2400" b="0" i="0" dirty="0" err="1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skyblue</a:t>
            </a:r>
            <a:r>
              <a:rPr lang="en-US" sz="2400" b="0" i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ax=axes[</a:t>
            </a:r>
            <a:r>
              <a:rPr lang="en-US" sz="2400" b="0" i="0" dirty="0">
                <a:solidFill>
                  <a:srgbClr val="1166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])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sns.histplot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2400" b="0" i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"Salary"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],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kde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sz="2400" b="0" i="0" dirty="0"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color=</a:t>
            </a:r>
            <a:r>
              <a:rPr lang="en-US" sz="2400" b="0" i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'salmon'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ax=axes[</a:t>
            </a:r>
            <a:r>
              <a:rPr lang="en-US" sz="2400" b="0" i="0" dirty="0">
                <a:solidFill>
                  <a:srgbClr val="1166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])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 Calculate the correlation coefficient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correlation =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['Experience Years'].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['Salary'])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print("Correlation coefficient between experience and salary:", correlation)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CBCC57-85B3-6411-71BB-86B9413D4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6140824"/>
            <a:ext cx="12073364" cy="623180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172E2A-4777-8C9E-E04C-4981F5313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8874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0D4BB-986E-D33C-6C55-816869D79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608" y="1006812"/>
            <a:ext cx="10544783" cy="5233482"/>
          </a:xfrm>
        </p:spPr>
        <p:txBody>
          <a:bodyPr>
            <a:noAutofit/>
          </a:bodyPr>
          <a:lstStyle/>
          <a:p>
            <a:b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0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6730A1-EFA3-A696-46A6-1EBD4C6A047A}"/>
              </a:ext>
            </a:extLst>
          </p:cNvPr>
          <p:cNvSpPr txBox="1"/>
          <p:nvPr/>
        </p:nvSpPr>
        <p:spPr>
          <a:xfrm>
            <a:off x="0" y="0"/>
            <a:ext cx="12626501" cy="93256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 Add normal distribution curve</a:t>
            </a:r>
            <a:b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x_exp = np.linspace(</a:t>
            </a:r>
            <a:r>
              <a:rPr lang="en-US" sz="2400" b="0" dirty="0">
                <a:solidFill>
                  <a:srgbClr val="795E2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min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(df[</a:t>
            </a:r>
            <a:r>
              <a:rPr lang="en-US" sz="2400" b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"Experience Years"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]), </a:t>
            </a:r>
            <a:r>
              <a:rPr lang="en-US" sz="2400" b="0" dirty="0">
                <a:solidFill>
                  <a:srgbClr val="795E2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max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(df[</a:t>
            </a:r>
            <a:r>
              <a:rPr lang="en-US" sz="2400" b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"Experience Years"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]), </a:t>
            </a:r>
            <a:r>
              <a:rPr lang="en-US" sz="2400" b="0" dirty="0">
                <a:solidFill>
                  <a:srgbClr val="1166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x_sal = np.linspace(</a:t>
            </a:r>
            <a:r>
              <a:rPr lang="en-US" sz="2400" b="0" dirty="0">
                <a:solidFill>
                  <a:srgbClr val="795E2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min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(df[</a:t>
            </a:r>
            <a:r>
              <a:rPr lang="en-US" sz="2400" b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"Salary"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]), </a:t>
            </a:r>
            <a:r>
              <a:rPr lang="en-US" sz="2400" b="0" dirty="0">
                <a:solidFill>
                  <a:srgbClr val="795E2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max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(df[</a:t>
            </a:r>
            <a:r>
              <a:rPr lang="en-US" sz="2400" b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"Salary"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]), </a:t>
            </a:r>
            <a:r>
              <a:rPr lang="en-US" sz="2400" b="0" dirty="0">
                <a:solidFill>
                  <a:srgbClr val="1166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axes[</a:t>
            </a:r>
            <a:r>
              <a:rPr lang="en-US" sz="2400" b="0" dirty="0">
                <a:solidFill>
                  <a:srgbClr val="1166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].plot(x_exp, norm.pdf(x_exp, np.mean(df[</a:t>
            </a:r>
            <a:r>
              <a:rPr lang="en-US" sz="2400" b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"Experience Years"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]), np.std(df[</a:t>
            </a:r>
            <a:r>
              <a:rPr lang="en-US" sz="2400" b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"Experience Years"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])), color=</a:t>
            </a:r>
            <a:r>
              <a:rPr lang="en-US" sz="2400" b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'blue'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linestyle=</a:t>
            </a:r>
            <a:r>
              <a:rPr lang="en-US" sz="2400" b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'--'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axes[</a:t>
            </a:r>
            <a:r>
              <a:rPr lang="en-US" sz="2400" b="0" dirty="0">
                <a:solidFill>
                  <a:srgbClr val="1166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].plot(x_sal, norm.pdf(x_sal, np.mean(df[</a:t>
            </a:r>
            <a:r>
              <a:rPr lang="en-US" sz="2400" b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"Salary"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]), np.std(df[</a:t>
            </a:r>
            <a:r>
              <a:rPr lang="en-US" sz="2400" b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"Salary"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])), color=</a:t>
            </a:r>
            <a:r>
              <a:rPr lang="en-US" sz="2400" b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'red'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linestyle=</a:t>
            </a:r>
            <a:r>
              <a:rPr lang="en-US" sz="2400" b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'--'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 Add skewness values</a:t>
            </a:r>
            <a:b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axes[</a:t>
            </a:r>
            <a:r>
              <a:rPr lang="en-US" sz="2400" b="0" dirty="0">
                <a:solidFill>
                  <a:srgbClr val="1166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].text(</a:t>
            </a:r>
            <a:r>
              <a:rPr lang="en-US" sz="2400" b="0" dirty="0">
                <a:solidFill>
                  <a:srgbClr val="1166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0.05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0" dirty="0">
                <a:solidFill>
                  <a:srgbClr val="1166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0.9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0" dirty="0"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2400" b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'Skewness: 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{experience_skew</a:t>
            </a:r>
            <a:r>
              <a:rPr lang="en-US" sz="2400" b="0" dirty="0">
                <a:solidFill>
                  <a:srgbClr val="1166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:.2f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en-US" sz="2400" b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transform=axes[</a:t>
            </a:r>
            <a:r>
              <a:rPr lang="en-US" sz="2400" b="0" dirty="0">
                <a:solidFill>
                  <a:srgbClr val="1166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].transAxes, fontsize=</a:t>
            </a:r>
            <a:r>
              <a:rPr lang="en-US" sz="2400" b="0" dirty="0">
                <a:solidFill>
                  <a:srgbClr val="1166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axes[</a:t>
            </a:r>
            <a:r>
              <a:rPr lang="en-US" sz="2400" b="0" dirty="0">
                <a:solidFill>
                  <a:srgbClr val="1166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].text(</a:t>
            </a:r>
            <a:r>
              <a:rPr lang="en-US" sz="2400" b="0" dirty="0">
                <a:solidFill>
                  <a:srgbClr val="1166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0.05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0" dirty="0">
                <a:solidFill>
                  <a:srgbClr val="1166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0.9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0" dirty="0"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2400" b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'Skewness: 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{salary_skew</a:t>
            </a:r>
            <a:r>
              <a:rPr lang="en-US" sz="2400" b="0" dirty="0">
                <a:solidFill>
                  <a:srgbClr val="1166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:.2f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en-US" sz="2400" b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transform=axes[</a:t>
            </a:r>
            <a:r>
              <a:rPr lang="en-US" sz="2400" b="0" dirty="0">
                <a:solidFill>
                  <a:srgbClr val="1166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].transAxes, fontsize=</a:t>
            </a:r>
            <a:r>
              <a:rPr lang="en-US" sz="2400" b="0" dirty="0">
                <a:solidFill>
                  <a:srgbClr val="1166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 Set titles and labels</a:t>
            </a:r>
            <a:b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axes[</a:t>
            </a:r>
            <a:r>
              <a:rPr lang="en-US" sz="2400" b="0" dirty="0">
                <a:solidFill>
                  <a:srgbClr val="1166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].set_title(</a:t>
            </a:r>
            <a:r>
              <a:rPr lang="en-US" sz="2400" b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'Experience Level'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axes[</a:t>
            </a:r>
            <a:r>
              <a:rPr lang="en-US" sz="2400" b="0" dirty="0">
                <a:solidFill>
                  <a:srgbClr val="1166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].set_title(</a:t>
            </a:r>
            <a:r>
              <a:rPr lang="en-US" sz="2400" b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'Salary'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axes[</a:t>
            </a:r>
            <a:r>
              <a:rPr lang="en-US" sz="2400" b="0" dirty="0">
                <a:solidFill>
                  <a:srgbClr val="1166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].set_xlabel(</a:t>
            </a:r>
            <a:r>
              <a:rPr lang="en-US" sz="2400" b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'Experience Level'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axes[</a:t>
            </a:r>
            <a:r>
              <a:rPr lang="en-US" sz="2400" b="0" dirty="0">
                <a:solidFill>
                  <a:srgbClr val="1166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].set_xlabel(</a:t>
            </a:r>
            <a:r>
              <a:rPr lang="en-US" sz="2400" b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'Salary'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plt.tight_layout()</a:t>
            </a:r>
            <a:b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plt.show()</a:t>
            </a:r>
            <a:b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1BE3D-37FA-CFEE-DD43-3AE7EC169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6240294"/>
            <a:ext cx="12073364" cy="523709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4225C68-50A3-3296-D816-E8630D6C2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1887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4062" y="48858"/>
            <a:ext cx="4328932" cy="5617194"/>
          </a:xfrm>
          <a:noFill/>
        </p:spPr>
        <p:txBody>
          <a:bodyPr anchor="ctr">
            <a:noAutofit/>
          </a:bodyPr>
          <a:lstStyle/>
          <a:p>
            <a:b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Findings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Executive Summary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Recommendations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Appendix</a:t>
            </a:r>
          </a:p>
          <a:p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group of people discussing a graph&#10;&#10;Description automatically generated">
            <a:extLst>
              <a:ext uri="{FF2B5EF4-FFF2-40B4-BE49-F238E27FC236}">
                <a16:creationId xmlns:a16="http://schemas.microsoft.com/office/drawing/2014/main" id="{D984769B-C42F-787A-15D9-8DB978870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515" y="24892"/>
            <a:ext cx="3854824" cy="6855968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382B01C-D2A5-E388-81F9-B011EE970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375427" y="6398878"/>
            <a:ext cx="12720765" cy="365126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/>
              <a:t>1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53AA675-FFA8-3A06-E24C-2C2BE41012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FB28FE51-3968-B820-A9DB-B5BC473C63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50728" y="6282022"/>
            <a:ext cx="2779059" cy="481981"/>
          </a:xfrm>
        </p:spPr>
        <p:txBody>
          <a:bodyPr>
            <a:noAutofit/>
          </a:bodyPr>
          <a:lstStyle/>
          <a:p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8351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0D4BB-986E-D33C-6C55-816869D79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608" y="1006812"/>
            <a:ext cx="10544783" cy="5233482"/>
          </a:xfrm>
        </p:spPr>
        <p:txBody>
          <a:bodyPr>
            <a:noAutofit/>
          </a:bodyPr>
          <a:lstStyle/>
          <a:p>
            <a:b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0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6730A1-EFA3-A696-46A6-1EBD4C6A047A}"/>
              </a:ext>
            </a:extLst>
          </p:cNvPr>
          <p:cNvSpPr txBox="1"/>
          <p:nvPr/>
        </p:nvSpPr>
        <p:spPr>
          <a:xfrm>
            <a:off x="-1" y="0"/>
            <a:ext cx="12191999" cy="89562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 Pie chart to show distribution of years of experience</a:t>
            </a:r>
            <a:endParaRPr lang="en-US" sz="2400" b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labels = [</a:t>
            </a:r>
            <a:r>
              <a:rPr lang="en-US" sz="2400" b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'&lt;2 years'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'2-5 years'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'5-10 years'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'&gt;=10 years'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sizes = [</a:t>
            </a:r>
            <a:r>
              <a:rPr lang="en-US" sz="2400" b="0" dirty="0">
                <a:solidFill>
                  <a:srgbClr val="795E2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len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(df[df[</a:t>
            </a:r>
            <a:r>
              <a:rPr lang="en-US" sz="2400" b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'Experience Years'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 &lt; </a:t>
            </a:r>
            <a:r>
              <a:rPr lang="en-US" sz="2400" b="0" dirty="0">
                <a:solidFill>
                  <a:srgbClr val="1166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]),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</a:t>
            </a:r>
            <a:r>
              <a:rPr lang="en-US" sz="2400" b="0" dirty="0">
                <a:solidFill>
                  <a:srgbClr val="795E2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len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(df[(df[</a:t>
            </a:r>
            <a:r>
              <a:rPr lang="en-US" sz="2400" b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'Experience Years'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 &gt;= </a:t>
            </a:r>
            <a:r>
              <a:rPr lang="en-US" sz="2400" b="0" dirty="0">
                <a:solidFill>
                  <a:srgbClr val="1166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&amp; (df[</a:t>
            </a:r>
            <a:r>
              <a:rPr lang="en-US" sz="2400" b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'Experience Years'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 &lt; </a:t>
            </a:r>
            <a:r>
              <a:rPr lang="en-US" sz="2400" b="0" dirty="0">
                <a:solidFill>
                  <a:srgbClr val="1166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)]),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</a:t>
            </a:r>
            <a:r>
              <a:rPr lang="en-US" sz="2400" b="0" dirty="0">
                <a:solidFill>
                  <a:srgbClr val="795E2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len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(df[(df[</a:t>
            </a:r>
            <a:r>
              <a:rPr lang="en-US" sz="2400" b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'Experience Years'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 &gt;= </a:t>
            </a:r>
            <a:r>
              <a:rPr lang="en-US" sz="2400" b="0" dirty="0">
                <a:solidFill>
                  <a:srgbClr val="1166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&amp; (df[</a:t>
            </a:r>
            <a:r>
              <a:rPr lang="en-US" sz="2400" b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'Experience Years'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 &lt; </a:t>
            </a:r>
            <a:r>
              <a:rPr lang="en-US" sz="2400" b="0" dirty="0">
                <a:solidFill>
                  <a:srgbClr val="1166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)]),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</a:t>
            </a:r>
            <a:r>
              <a:rPr lang="en-US" sz="2400" b="0" dirty="0">
                <a:solidFill>
                  <a:srgbClr val="795E2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len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(df[df[</a:t>
            </a:r>
            <a:r>
              <a:rPr lang="en-US" sz="2400" b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'Experience Years'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 &gt;= </a:t>
            </a:r>
            <a:r>
              <a:rPr lang="en-US" sz="2400" b="0" dirty="0">
                <a:solidFill>
                  <a:srgbClr val="1166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])]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colors = [</a:t>
            </a:r>
            <a:r>
              <a:rPr lang="en-US" sz="2400" b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lightblue</a:t>
            </a:r>
            <a:r>
              <a:rPr lang="en-US" sz="2400" b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lightgreen</a:t>
            </a:r>
            <a:r>
              <a:rPr lang="en-US" sz="2400" b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lightcoral</a:t>
            </a:r>
            <a:r>
              <a:rPr lang="en-US" sz="2400" b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lightskyblue</a:t>
            </a:r>
            <a:r>
              <a:rPr lang="en-US" sz="2400" b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plt.pie(sizes, labels=labels, colors=colors,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autopct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sz="2400" b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'%1.1f%%'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startangle=</a:t>
            </a:r>
            <a:r>
              <a:rPr lang="en-US" sz="2400" b="0" dirty="0">
                <a:solidFill>
                  <a:srgbClr val="1166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140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plt.title(</a:t>
            </a:r>
            <a:r>
              <a:rPr lang="en-US" sz="2400" b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'Experience Years Distribution'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plt.axis(</a:t>
            </a:r>
            <a:r>
              <a:rPr lang="en-US" sz="2400" b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'equal'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plt.show()</a:t>
            </a:r>
          </a:p>
          <a:p>
            <a:endParaRPr 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 Relationship between Salary and Experience</a:t>
            </a:r>
            <a:endParaRPr lang="en-US" sz="2400" b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plt.scatter(df[</a:t>
            </a:r>
            <a:r>
              <a:rPr lang="en-US" sz="2400" b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'Experience Years'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], df[</a:t>
            </a:r>
            <a:r>
              <a:rPr lang="en-US" sz="2400" b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'Salary'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], color=</a:t>
            </a:r>
            <a:r>
              <a:rPr lang="en-US" sz="2400" b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en-US" sz="2400" b="0" dirty="0" err="1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lightcoral</a:t>
            </a:r>
            <a:r>
              <a:rPr lang="en-US" sz="2400" b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plt.title(</a:t>
            </a:r>
            <a:r>
              <a:rPr lang="en-US" sz="2400" b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'Salary vs Experience'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plt.xlabel(</a:t>
            </a:r>
            <a:r>
              <a:rPr lang="en-US" sz="2400" b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'Years of Experience'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plt.ylabel(</a:t>
            </a:r>
            <a:r>
              <a:rPr lang="en-US" sz="2400" b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'Salary'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plt.box(</a:t>
            </a:r>
            <a:r>
              <a:rPr lang="en-US" sz="2400" b="0" dirty="0">
                <a:solidFill>
                  <a:srgbClr val="00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plt.show()</a:t>
            </a: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b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b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1A7064-7144-4F09-EE8E-69766AA00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6398878"/>
            <a:ext cx="12073364" cy="365125"/>
          </a:xfrm>
        </p:spPr>
        <p:txBody>
          <a:bodyPr>
            <a:noAutofit/>
          </a:bodyPr>
          <a:lstStyle/>
          <a:p>
            <a:pPr algn="ctr"/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19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DCD5F0E-B94E-2FC7-63BF-BCC254206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1281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0D4BB-986E-D33C-6C55-816869D79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608" y="1006812"/>
            <a:ext cx="10544783" cy="5233482"/>
          </a:xfrm>
        </p:spPr>
        <p:txBody>
          <a:bodyPr>
            <a:noAutofit/>
          </a:bodyPr>
          <a:lstStyle/>
          <a:p>
            <a:b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0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6730A1-EFA3-A696-46A6-1EBD4C6A047A}"/>
              </a:ext>
            </a:extLst>
          </p:cNvPr>
          <p:cNvSpPr txBox="1"/>
          <p:nvPr/>
        </p:nvSpPr>
        <p:spPr>
          <a:xfrm>
            <a:off x="0" y="0"/>
            <a:ext cx="12256851" cy="821763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 Splitting variables</a:t>
            </a:r>
            <a:endParaRPr lang="en-US" sz="2400" b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 = df[[</a:t>
            </a:r>
            <a:r>
              <a:rPr lang="en-US" sz="2400" b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'Experience Years'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]]  </a:t>
            </a:r>
            <a: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 independent variable(s)</a:t>
            </a:r>
            <a:endParaRPr lang="en-US" sz="2400" b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 = df[</a:t>
            </a:r>
            <a:r>
              <a:rPr lang="en-US" sz="2400" b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'Salary'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  </a:t>
            </a:r>
            <a: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 dependent variable</a:t>
            </a:r>
          </a:p>
          <a:p>
            <a:endParaRPr lang="en-US" sz="2400" b="0" dirty="0">
              <a:solidFill>
                <a:srgbClr val="008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 Splitting dataset into test/train</a:t>
            </a:r>
            <a:endParaRPr lang="en-US" sz="2400" b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X_train, X_test, y_train, y_test = train_test_split(X, y, test_size = </a:t>
            </a:r>
            <a:r>
              <a:rPr lang="en-US" sz="2400" b="0" dirty="0">
                <a:solidFill>
                  <a:srgbClr val="1166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0.2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random_state = </a:t>
            </a:r>
            <a:r>
              <a:rPr lang="en-US" sz="2400" b="0" dirty="0">
                <a:solidFill>
                  <a:srgbClr val="1166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 Creating and fitting the linear regression model</a:t>
            </a:r>
            <a:endParaRPr lang="en-US" sz="2400" b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regressor = LinearRegression()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regressor.fit(X_train, y_train)</a:t>
            </a:r>
          </a:p>
          <a:p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sklearn.metrics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import r2_score,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mean_squared_error,mean_absolute_error</a:t>
            </a:r>
            <a:endParaRPr 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Evaluate model performance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y_pred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regressor.predict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X_test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r2 = r2_score(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y_test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y_pred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mse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mean_squared_error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y_test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y_pred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rmse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np.sqrt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mse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mae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mean_absolute_error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y_test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y_pred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b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FCE11E-1F7F-7C6F-6D1E-ABADF2C18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83485" y="6240294"/>
            <a:ext cx="12256850" cy="523709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CC06DC4-6D1B-137E-2D15-2D4421772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2928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0D4BB-986E-D33C-6C55-816869D79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608" y="1006812"/>
            <a:ext cx="10544783" cy="5233482"/>
          </a:xfrm>
        </p:spPr>
        <p:txBody>
          <a:bodyPr>
            <a:noAutofit/>
          </a:bodyPr>
          <a:lstStyle/>
          <a:p>
            <a:b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0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8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6730A1-EFA3-A696-46A6-1EBD4C6A047A}"/>
              </a:ext>
            </a:extLst>
          </p:cNvPr>
          <p:cNvSpPr txBox="1"/>
          <p:nvPr/>
        </p:nvSpPr>
        <p:spPr>
          <a:xfrm>
            <a:off x="1075765" y="299566"/>
            <a:ext cx="10685930" cy="452431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b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0" dirty="0">
                <a:solidFill>
                  <a:srgbClr val="795E2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"Mean Absolute Error (MAE):"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mae.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round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b="0" dirty="0">
                <a:solidFill>
                  <a:srgbClr val="1166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"R-squared:"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r2.</a:t>
            </a:r>
            <a:r>
              <a:rPr lang="en-US" sz="2400" b="0" dirty="0">
                <a:solidFill>
                  <a:srgbClr val="795E2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round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b="0" dirty="0">
                <a:solidFill>
                  <a:srgbClr val="1166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"Mean Squared Error:"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mse.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round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b="0" dirty="0">
                <a:solidFill>
                  <a:srgbClr val="1166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sz="2400" b="0" dirty="0">
                <a:solidFill>
                  <a:srgbClr val="795E2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print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"Root Mean Squared Error:"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rmse.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round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b="0" dirty="0">
                <a:solidFill>
                  <a:srgbClr val="1166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 Make predictions on new data</a:t>
            </a:r>
          </a:p>
          <a:p>
            <a:r>
              <a:rPr lang="en-US" sz="2400" b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new_data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[[5.0], [6.0]]  # Example: predicting salaries for individuals with 5 and 6 </a:t>
            </a:r>
          </a:p>
          <a:p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years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experience</a:t>
            </a:r>
          </a:p>
          <a:p>
            <a:r>
              <a:rPr lang="en-US" sz="2400" b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predicted_salaries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regressor.predict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new_data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print("Predicted salaries:",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predicted_salaries.round</a:t>
            </a:r>
            <a:r>
              <a:rPr lang="en-U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(2))</a:t>
            </a:r>
          </a:p>
          <a:p>
            <a:endParaRPr lang="en-US" sz="2400" b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72CD20-A29D-3C39-6EC4-FE8B549F0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6398878"/>
            <a:ext cx="12073364" cy="365125"/>
          </a:xfrm>
        </p:spPr>
        <p:txBody>
          <a:bodyPr>
            <a:noAutofit/>
          </a:bodyPr>
          <a:lstStyle/>
          <a:p>
            <a:pPr algn="ctr"/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29BD629-2BD1-C26F-6CBB-70A5F771F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6812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Placeholder 5" descr="Close-up of a bridge with wires">
            <a:extLst>
              <a:ext uri="{FF2B5EF4-FFF2-40B4-BE49-F238E27FC236}">
                <a16:creationId xmlns:a16="http://schemas.microsoft.com/office/drawing/2014/main" id="{E461669C-A7BA-D639-22CB-B5FBBE698B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" r="20"/>
          <a:stretch/>
        </p:blipFill>
        <p:spPr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6581" y="1055071"/>
            <a:ext cx="4902843" cy="1396935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b"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7913" y="2452006"/>
            <a:ext cx="6880130" cy="3392983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t">
            <a:no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RETAIL ANALYTICS(GROUP 4)</a:t>
            </a:r>
          </a:p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ECONOMICS DEPARTMENT,</a:t>
            </a:r>
          </a:p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UNIVERSITY OF WEST GEORGIA</a:t>
            </a:r>
          </a:p>
          <a:p>
            <a:endParaRPr lang="en-US" sz="2400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aomogbe1@my.westga.edu</a:t>
            </a:r>
            <a:endParaRPr lang="en-US" sz="24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em00052@my.westga.edu</a:t>
            </a:r>
            <a:endParaRPr lang="en-US" sz="24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conoh1@my.westga.edu</a:t>
            </a:r>
            <a:endParaRPr lang="en-US" sz="24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802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62" y="189572"/>
            <a:ext cx="10931333" cy="1593507"/>
          </a:xfrm>
        </p:spPr>
        <p:txBody>
          <a:bodyPr/>
          <a:lstStyle/>
          <a:p>
            <a:b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Background and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EBC2C-6DD7-5003-38EB-40753046FE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6862" y="2958441"/>
            <a:ext cx="11598275" cy="3709987"/>
          </a:xfrm>
        </p:spPr>
        <p:txBody>
          <a:bodyPr tIns="457200">
            <a:noAutofit/>
          </a:bodyPr>
          <a:lstStyle/>
          <a:p>
            <a:r>
              <a:rPr lang="en-US" b="0" dirty="0">
                <a:solidFill>
                  <a:schemeClr val="tx1"/>
                </a:solidFill>
                <a:latin typeface="Arial" panose="020B0604020202020204" pitchFamily="34" charset="0"/>
                <a:ea typeface="Segoe UI Symbol" panose="020B0502040204020203" pitchFamily="34" charset="0"/>
                <a:cs typeface="Arial" panose="020B0604020202020204" pitchFamily="34" charset="0"/>
              </a:rPr>
              <a:t>This study aims to investigate the relationship between experience years and salary levels using linear regression analysis. The dataset includes 40 rows and 2 columns. </a:t>
            </a:r>
          </a:p>
          <a:p>
            <a:r>
              <a:rPr 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Segoe UI Symbol" panose="020B0502040204020203" pitchFamily="34" charset="0"/>
                <a:cs typeface="Arial" panose="020B0604020202020204" pitchFamily="34" charset="0"/>
              </a:rPr>
              <a:t>The objective is to understand how experience impacts salary by developing  a predictive model for estimating salaries based on experience years by fitting a linear model which aims at finding the best-fitting line. </a:t>
            </a:r>
          </a:p>
          <a:p>
            <a:endParaRPr lang="en-US" b="0" dirty="0">
              <a:solidFill>
                <a:schemeClr val="tx1"/>
              </a:solidFill>
              <a:latin typeface="Arial" panose="020B0604020202020204" pitchFamily="34" charset="0"/>
              <a:ea typeface="Segoe UI Symbol" panose="020B0502040204020203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b="0" dirty="0">
              <a:solidFill>
                <a:schemeClr val="tx1"/>
              </a:solidFill>
              <a:latin typeface="Arial" panose="020B0604020202020204" pitchFamily="34" charset="0"/>
              <a:ea typeface="Segoe UI Symbol" panose="020B0502040204020203" pitchFamily="34" charset="0"/>
              <a:cs typeface="Arial" panose="020B0604020202020204" pitchFamily="34" charset="0"/>
            </a:endParaRPr>
          </a:p>
          <a:p>
            <a:endParaRPr lang="en-US" b="0" dirty="0">
              <a:solidFill>
                <a:schemeClr val="tx1"/>
              </a:solidFill>
              <a:latin typeface="Arial" panose="020B0604020202020204" pitchFamily="34" charset="0"/>
              <a:ea typeface="Segoe UI Symbol" panose="020B0502040204020203" pitchFamily="34" charset="0"/>
              <a:cs typeface="Arial" panose="020B0604020202020204" pitchFamily="34" charset="0"/>
            </a:endParaRPr>
          </a:p>
          <a:p>
            <a:endParaRPr lang="en-US" b="0" dirty="0">
              <a:solidFill>
                <a:schemeClr val="tx1"/>
              </a:solidFill>
              <a:latin typeface="Arial" panose="020B0604020202020204" pitchFamily="34" charset="0"/>
              <a:ea typeface="Segoe UI Symbol" panose="020B0502040204020203" pitchFamily="34" charset="0"/>
              <a:cs typeface="Arial" panose="020B0604020202020204" pitchFamily="34" charset="0"/>
            </a:endParaRPr>
          </a:p>
          <a:p>
            <a:endParaRPr lang="en-US" b="0" dirty="0">
              <a:solidFill>
                <a:schemeClr val="tx1"/>
              </a:solidFill>
              <a:latin typeface="Arial" panose="020B0604020202020204" pitchFamily="34" charset="0"/>
              <a:ea typeface="Segoe UI Symbol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A83D17-D768-B8F0-E868-5CC69BC4912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1" y="6185648"/>
            <a:ext cx="12073364" cy="578356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BF74CD-629A-5F03-7CC4-489BD6F0F07A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+mn-l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48429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312DC-0EC9-7253-AB13-FDD5A22E4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A68C3-6210-CF7A-19D8-71550B43722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4360" y="2282008"/>
            <a:ext cx="11468100" cy="4473117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project utilizes linear regression analysis to investigate the relationship between experience years and salary levels of a dataset which contains 40 observation. The linear regression model was trained using the training set to learn the relationship between experience and salary</a:t>
            </a:r>
          </a:p>
          <a:p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trained model was then used to predict salary levels for new inputs not seen during training</a:t>
            </a:r>
          </a:p>
          <a:p>
            <a:endParaRPr lang="en-US" sz="1800" dirty="0">
              <a:solidFill>
                <a:schemeClr val="tx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solidFill>
                <a:schemeClr val="tx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solidFill>
                <a:schemeClr val="tx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solidFill>
                <a:schemeClr val="tx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solidFill>
                  <a:schemeClr val="tx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                       3</a:t>
            </a:r>
          </a:p>
          <a:p>
            <a:endParaRPr lang="en-US" sz="1800" dirty="0">
              <a:solidFill>
                <a:schemeClr val="tx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4D93C-00BA-172B-EA53-DD85D9ECE6C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52BEFB-51D5-CABB-9E58-F3AD94790F30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377964F6-3291-425B-8FDE-A5C4DCBF41E1}" type="datetime8">
              <a:rPr lang="en-US" smtClean="0">
                <a:latin typeface="+mn-lt"/>
              </a:rPr>
              <a:t>4/21/2024 3:25 PM</a:t>
            </a:fld>
            <a:endParaRPr lang="en-US" dirty="0">
              <a:latin typeface="+mn-lt"/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19D9114-AE15-9DDD-C2B5-5392F3D9FC40}"/>
              </a:ext>
            </a:extLst>
          </p:cNvPr>
          <p:cNvSpPr txBox="1">
            <a:spLocks/>
          </p:cNvSpPr>
          <p:nvPr/>
        </p:nvSpPr>
        <p:spPr>
          <a:xfrm>
            <a:off x="-143435" y="6398878"/>
            <a:ext cx="12369199" cy="5175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CBD12358-51D2-46B3-9BDE-DF29528B9454}" type="slidenum">
              <a:rPr lang="en-US" sz="2800" b="1" smtClean="0"/>
              <a:pPr algn="ctr"/>
              <a:t>4</a:t>
            </a:fld>
            <a:endParaRPr lang="en-US" sz="2800" b="1"/>
          </a:p>
        </p:txBody>
      </p:sp>
    </p:spTree>
    <p:extLst>
      <p:ext uri="{BB962C8B-B14F-4D97-AF65-F5344CB8AC3E}">
        <p14:creationId xmlns:p14="http://schemas.microsoft.com/office/powerpoint/2010/main" val="561326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4A6A0-2A77-4561-A7DD-7E9C50F89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0" dirty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A7313-DD1D-4207-B410-EE792A69E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CLEANING AND PREPROCESSING-Checking for outliers, null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values,duplicate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values etc.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EXPLORATORY DATA ANALYSIS-Analyzing data to uncover patterns, relationships,.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TRAINING AND TESTING-Learning the pattern and testing it on unseen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 EVALUATION-Assessing the performance and effectiveness of the model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 PREDICTION-Using a trained model to make estimates on new, unseen data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91356-36FA-4937-A12E-98699D5D7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0571D-BD43-4C4D-8EE2-F786FE9B1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69628" y="6398877"/>
            <a:ext cx="470887" cy="365125"/>
          </a:xfrm>
        </p:spPr>
        <p:txBody>
          <a:bodyPr>
            <a:no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820280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507F4-FABA-F14F-14F7-DC898737D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132" y="1322961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FINDINGS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FROM THE EXPLORATION DATA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D6B74-26F0-C279-28BE-2B1FB3968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4429" y="6078072"/>
            <a:ext cx="11918935" cy="685932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D1AAFE-E5EB-F0D1-4B0E-EDD97439B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147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10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66652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RELATIONSHIP BETWEEN SALARY AND EXPERIENCE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USING SCATTER PLOT 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08767"/>
            <a:ext cx="8105775" cy="14131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AF275DAB-7E73-C2C7-673C-DFE546ABD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16" y="481631"/>
            <a:ext cx="7890215" cy="58676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6BA68B-7922-8732-3B90-EAD4F933BAE9}"/>
              </a:ext>
            </a:extLst>
          </p:cNvPr>
          <p:cNvSpPr txBox="1"/>
          <p:nvPr/>
        </p:nvSpPr>
        <p:spPr>
          <a:xfrm>
            <a:off x="8116547" y="628958"/>
            <a:ext cx="3860537" cy="32689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900"/>
              </a:lnSpc>
            </a:pPr>
            <a:r>
              <a:rPr lang="en-US" sz="2400" b="1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linear regression analysis </a:t>
            </a:r>
            <a:r>
              <a:rPr lang="en-US" sz="2400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revealed that as experience years increase, salary levels tend to rise proportionally</a:t>
            </a:r>
            <a:r>
              <a:rPr lang="en-US" sz="2400" b="1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ts val="1900"/>
              </a:lnSpc>
            </a:pPr>
            <a:endParaRPr lang="en-US" sz="2400" b="1" dirty="0">
              <a:solidFill>
                <a:srgbClr val="0D0D0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900"/>
              </a:lnSpc>
            </a:pPr>
            <a:endParaRPr lang="en-US" sz="2400" u="sng" dirty="0">
              <a:solidFill>
                <a:srgbClr val="0D0D0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900"/>
              </a:lnSpc>
            </a:pPr>
            <a:r>
              <a:rPr lang="en-US" sz="2400" u="sng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 CORRELATION </a:t>
            </a:r>
            <a:r>
              <a:rPr lang="en-US" sz="2400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:The correlation coefficient is 0.98 which implies a strong positive correlation  between experience years and salary.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61B8F9-44AC-FB1A-F7E4-9BF9CAE091C3}"/>
              </a:ext>
            </a:extLst>
          </p:cNvPr>
          <p:cNvSpPr txBox="1"/>
          <p:nvPr/>
        </p:nvSpPr>
        <p:spPr>
          <a:xfrm>
            <a:off x="8141647" y="4122031"/>
            <a:ext cx="3846853" cy="26776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i="0" u="sng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VARIABILITY AND OUTLIERS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here were rarely instances where points deviate from the main cluster. </a:t>
            </a:r>
          </a:p>
          <a:p>
            <a:endParaRPr lang="en-US" sz="2400" dirty="0">
              <a:solidFill>
                <a:srgbClr val="0D0D0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832A03-3BB7-547E-84CA-5CF768D62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6483558"/>
            <a:ext cx="12073364" cy="280445"/>
          </a:xfrm>
        </p:spPr>
        <p:txBody>
          <a:bodyPr>
            <a:noAutofit/>
          </a:bodyPr>
          <a:lstStyle/>
          <a:p>
            <a:pPr algn="ctr"/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7392D-EA09-FD28-CD19-7CC0C7945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2132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10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EXPLORING SKEWED DISTRIBUTION OF EXPERIENCE LEVEL AND SALARY</a:t>
            </a:r>
            <a:b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08767"/>
            <a:ext cx="8105775" cy="14131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E6BA68B-7922-8732-3B90-EAD4F933BAE9}"/>
              </a:ext>
            </a:extLst>
          </p:cNvPr>
          <p:cNvSpPr txBox="1"/>
          <p:nvPr/>
        </p:nvSpPr>
        <p:spPr>
          <a:xfrm>
            <a:off x="7681417" y="734258"/>
            <a:ext cx="4268299" cy="155754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900"/>
              </a:lnSpc>
            </a:pPr>
            <a:r>
              <a:rPr lang="en-US" sz="2400" b="1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Years Of Experience Distribution: Y</a:t>
            </a:r>
            <a:r>
              <a:rPr lang="en-US" sz="2400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ears of experience appear to be relatively evenly spread, with a slight concentration towards lower experience levels.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61B8F9-44AC-FB1A-F7E4-9BF9CAE091C3}"/>
              </a:ext>
            </a:extLst>
          </p:cNvPr>
          <p:cNvSpPr txBox="1"/>
          <p:nvPr/>
        </p:nvSpPr>
        <p:spPr>
          <a:xfrm>
            <a:off x="7667733" y="2281076"/>
            <a:ext cx="4268299" cy="41549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Salary Distribution: </a:t>
            </a:r>
            <a:r>
              <a:rPr lang="en-US" sz="2400" i="0" dirty="0">
                <a:solidFill>
                  <a:srgbClr val="0D0D0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majority of data points cluster around lower salary values, with a smaller number of data points representing higher salary levels. The distribution of salaries is right-screwed, suggesting that there are more instances of lower salaries compared to higher salaries in the dataset.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0CD4786-4D04-7520-BD16-1A836EDD0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41165"/>
            <a:ext cx="7493869" cy="5658529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DEA522-DE2D-A4CD-41F5-25CECDDD8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4429" y="6532245"/>
            <a:ext cx="11918935" cy="231758"/>
          </a:xfrm>
        </p:spPr>
        <p:txBody>
          <a:bodyPr>
            <a:noAutofit/>
          </a:bodyPr>
          <a:lstStyle/>
          <a:p>
            <a:pPr algn="ctr"/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1300B-8558-F2D1-2FA3-8B21E4B21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1587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681D3-C29B-929E-716C-CCFE164DD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1954" y="0"/>
            <a:ext cx="4201410" cy="1420238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b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 OF YEARS OF EXPERIENCE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9BADD3-39E3-6513-FDCE-3FD3EE8014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71954" y="1420238"/>
            <a:ext cx="4151433" cy="5437762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large percentage(45%) of the population has between 2 to 5 years of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ExperienceAbout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40% of the population has between 5 to 10 years of Experience</a:t>
            </a: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10% of the population has a population of less than 2 years of experience while about 5% has experience of 10 years and above</a:t>
            </a: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982E4C-248F-4404-2BFE-44FCE43F467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86" y="385590"/>
            <a:ext cx="7433572" cy="647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2F1227-5596-5AFB-DDDA-394C42459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4429" y="6398878"/>
            <a:ext cx="11918935" cy="365125"/>
          </a:xfrm>
        </p:spPr>
        <p:txBody>
          <a:bodyPr>
            <a:noAutofit/>
          </a:bodyPr>
          <a:lstStyle/>
          <a:p>
            <a:pPr algn="ctr"/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91A177A-629A-A7AA-9497-F29976FB5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8338266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B49CD05F3B9974996850DF8055930FE" ma:contentTypeVersion="4" ma:contentTypeDescription="Create a new document." ma:contentTypeScope="" ma:versionID="5d4393c9833fdb0c59558e9f3bbaf4f8">
  <xsd:schema xmlns:xsd="http://www.w3.org/2001/XMLSchema" xmlns:xs="http://www.w3.org/2001/XMLSchema" xmlns:p="http://schemas.microsoft.com/office/2006/metadata/properties" xmlns:ns3="0b71f560-d23a-430b-b122-1e59aea2f1e9" targetNamespace="http://schemas.microsoft.com/office/2006/metadata/properties" ma:root="true" ma:fieldsID="17a739e73693c80febff86ec9bbfcbe1" ns3:_="">
    <xsd:import namespace="0b71f560-d23a-430b-b122-1e59aea2f1e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71f560-d23a-430b-b122-1e59aea2f1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20BE78-9FDF-401B-B412-3AA10EC5BEA3}">
  <ds:schemaRefs>
    <ds:schemaRef ds:uri="http://schemas.microsoft.com/office/2006/metadata/properties"/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dcmitype/"/>
    <ds:schemaRef ds:uri="0b71f560-d23a-430b-b122-1e59aea2f1e9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30E62E91-3991-445A-ADE0-DB143B3932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D3D71B-C98B-47D9-BC36-BE0B0ABA19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b71f560-d23a-430b-b122-1e59aea2f1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{03D6CA0F-04D8-4AA0-B276-06C4DC014244}tf22797433_win32</Template>
  <TotalTime>7268</TotalTime>
  <Words>2388</Words>
  <Application>Microsoft Office PowerPoint</Application>
  <PresentationFormat>Widescreen</PresentationFormat>
  <Paragraphs>255</Paragraphs>
  <Slides>23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Aptos</vt:lpstr>
      <vt:lpstr>Arial</vt:lpstr>
      <vt:lpstr>Calibri</vt:lpstr>
      <vt:lpstr>Courier New</vt:lpstr>
      <vt:lpstr>Segoe UI Symbol</vt:lpstr>
      <vt:lpstr>Univers Condensed Light</vt:lpstr>
      <vt:lpstr>Walbaum Display Light</vt:lpstr>
      <vt:lpstr>Wingdings</vt:lpstr>
      <vt:lpstr>AngleLinesVTI</vt:lpstr>
      <vt:lpstr>Exploring the Relationship Between Salary and Years of Experience Through Linear Regression Analysis    BY                        ANGELA OMOGBEME                        ESTHER MAKANDAH                CHIDERA ONOH           </vt:lpstr>
      <vt:lpstr>AGENDA</vt:lpstr>
      <vt:lpstr>     Background and objectives</vt:lpstr>
      <vt:lpstr>EXECUTIVE SUMMARY</vt:lpstr>
      <vt:lpstr>METHODOLOGY</vt:lpstr>
      <vt:lpstr>FINDINGS FROM THE EXPLORATION DATA ANALYSIS</vt:lpstr>
      <vt:lpstr>Project analysis slide 10</vt:lpstr>
      <vt:lpstr>Project analysis slide 10</vt:lpstr>
      <vt:lpstr> DISTRIBUTION OF YEARS OF EXPERIENCE</vt:lpstr>
      <vt:lpstr>            </vt:lpstr>
      <vt:lpstr>FINDINGS FROM THE MODEL PERFORMANCE EVALUATION AFTER TRAINING AND TESTING</vt:lpstr>
      <vt:lpstr>PERFORMANCE METRICS</vt:lpstr>
      <vt:lpstr>FINDINGS</vt:lpstr>
      <vt:lpstr>RECOMMENDATIONS</vt:lpstr>
      <vt:lpstr>RECOMMENDATIONS(CONTD)</vt:lpstr>
      <vt:lpstr>LINES OF CODES aND THEIR FUNCTIONS  MPORT LIBRARIES import pandas as pd # data manipulation import numpy as np # numerical computing import matplotlib.pyplot as plt # data visualization import seaborn as sns  #data visualization from sklearn.model_selection import train_test_split # split a dataset into two subsets from pandas.core.common import random_state # generating random numbers or shuffling data from sklearn.linear_model import LinearRegression #modeling the relationship between a dependent variable and one or more independent variables </vt:lpstr>
      <vt:lpstr>                #Read the file and check the first 2 rows df=pd.read_csv(r'https://raw.githubusercontent.com/ybifoundation/Dataset/ main/Salary%20Data.csv') df.head(2) Display data types of each column df.dtypes # Display summary statistics for numerical variables df.describe().round(2) # Display the shape of the DataFrame print(df.shape) # Check for missing values print(df.isnull().sum())  # Check for duplicate rows duplicate_rows = df[df.duplicated()].sum() duplicate_rows                      </vt:lpstr>
      <vt:lpstr>               #check column headers df.columns from scipy.stats import norm, skew #Calculate skewness  experience_skew = skew(df["Experience Years"]) salary_skew = skew(df["Salary"])  # Plot histograms and normal distribution curves fig, axes = plt.subplots(1, 2, figsize=(12, 5))  sns.histplot(df["Experience Years"], kde=True, color='skyblue', ax=axes[0]) sns.histplot(df["Salary"], kde=True, color='salmon', ax=axes[1])  # Calculate the correlation coefficient correlation = df['Experience Years'].corr(df['Salary']) print("Correlation coefficient between experience and salary:", correlation)                     </vt:lpstr>
      <vt:lpstr>                  </vt:lpstr>
      <vt:lpstr>                  </vt:lpstr>
      <vt:lpstr>                  </vt:lpstr>
      <vt:lpstr>                 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the Relationship Between Salary and Years of Experience Through Linear Regression Analysis    BY                        ANGELA OMOGBEME                        ESTHER MAKANDAH                CHIDERA ONOH</dc:title>
  <dc:creator>Angela  Omogbeme</dc:creator>
  <cp:lastModifiedBy>LibLab Checkout</cp:lastModifiedBy>
  <cp:revision>18</cp:revision>
  <dcterms:created xsi:type="dcterms:W3CDTF">2024-04-13T16:53:33Z</dcterms:created>
  <dcterms:modified xsi:type="dcterms:W3CDTF">2024-04-21T19:28:19Z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0x010100CB49CD05F3B9974996850DF8055930FE</vt:lpwstr>
  </property>
</Properties>
</file>